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9" r:id="rId2"/>
    <p:sldId id="317" r:id="rId3"/>
    <p:sldId id="314" r:id="rId4"/>
    <p:sldId id="331" r:id="rId5"/>
    <p:sldId id="332" r:id="rId6"/>
    <p:sldId id="316" r:id="rId7"/>
    <p:sldId id="288" r:id="rId8"/>
    <p:sldId id="329" r:id="rId9"/>
    <p:sldId id="330" r:id="rId10"/>
    <p:sldId id="333" r:id="rId11"/>
    <p:sldId id="334" r:id="rId12"/>
    <p:sldId id="293" r:id="rId13"/>
    <p:sldId id="268" r:id="rId14"/>
    <p:sldId id="270" r:id="rId15"/>
    <p:sldId id="282" r:id="rId16"/>
    <p:sldId id="284" r:id="rId17"/>
    <p:sldId id="283" r:id="rId18"/>
    <p:sldId id="285" r:id="rId19"/>
    <p:sldId id="262" r:id="rId20"/>
    <p:sldId id="286" r:id="rId21"/>
    <p:sldId id="290" r:id="rId2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74147" autoAdjust="0"/>
  </p:normalViewPr>
  <p:slideViewPr>
    <p:cSldViewPr snapToGrid="0">
      <p:cViewPr varScale="1">
        <p:scale>
          <a:sx n="86" d="100"/>
          <a:sy n="86" d="100"/>
        </p:scale>
        <p:origin x="8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9F336-340F-4BFD-A5CE-931478A80E05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85B5-42BD-4405-8333-17CEEDD3591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65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+&lt;0.1% +0.2% +0.2% +1.0% +1.9% +1.9% +2.4%</a:t>
            </a:r>
          </a:p>
          <a:p>
            <a:r>
              <a:rPr lang="es-MX" sz="1200" dirty="0"/>
              <a:t>   +0.1% +0.2% +0.2% +1.0% +2.5% +2.5%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785B5-42BD-4405-8333-17CEEDD35915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98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320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2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18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272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37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2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5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33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2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124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529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6C34E-3B94-46CB-9B30-AF5EFC7D336D}" type="datetimeFigureOut">
              <a:rPr lang="es-PE" smtClean="0"/>
              <a:t>31/08/2021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4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gpositividadregdia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Sec.%20Variantes\Variantes\AREQUIPA.png" TargetMode="External"/><Relationship Id="rId7" Type="http://schemas.openxmlformats.org/officeDocument/2006/relationships/image" Target="file:///C:\Users\Willy\Emerge-UPCH%20Dropbox\2.%20Jefatura\Projects\CoViD-19\Analisis\Sec.%20Variantes\Variantes\JUNIN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file:///C:\Users\Willy\Emerge-UPCH%20Dropbox\2.%20Jefatura\Projects\CoViD-19\Analisis\Sec.%20Variantes\Variantes\CALLAO.png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dirisinc.png" TargetMode="External"/><Relationship Id="rId7" Type="http://schemas.openxmlformats.org/officeDocument/2006/relationships/image" Target="file:///C:\Users\Willy\Emerge-UPCH%20Dropbox\2.%20Jefatura\Projects\CoViD-19\MINSA\Informes\PNG\LIMAincprov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file:///C:\Users\Willy\Emerge-UPCH%20Dropbox\2.%20Jefatura\Projects\CoViD-19\MINSA\Informes\PNG\LIMAsd.png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CALLAOsd.png" TargetMode="External"/><Relationship Id="rId13" Type="http://schemas.openxmlformats.org/officeDocument/2006/relationships/image" Target="file:///C:\Users\Willy\Emerge-UPCH%20Dropbox\2.%20Jefatura\Projects\CoViD-19\MINSA\Informes\PNG\costacentro2.png" TargetMode="External"/><Relationship Id="rId18" Type="http://schemas.openxmlformats.org/officeDocument/2006/relationships/image" Target="../media/image27.png"/><Relationship Id="rId3" Type="http://schemas.openxmlformats.org/officeDocument/2006/relationships/image" Target="file:///C:\Users\Willy\Emerge-UPCH%20Dropbox\2.%20Jefatura\Projects\CoViD-19\MINSA\Informes\PNG\LA%20LIBERTADsd.png" TargetMode="External"/><Relationship Id="rId21" Type="http://schemas.openxmlformats.org/officeDocument/2006/relationships/image" Target="file:///C:\Users\Willy\Emerge-UPCH%20Dropbox\2.%20Jefatura\Projects\CoViD-19\MINSA\Informes\PNG\antcostacentro.png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openxmlformats.org/officeDocument/2006/relationships/image" Target="file:///C:\Users\Willy\Emerge-UPCH%20Dropbox\2.%20Jefatura\Projects\CoViD-19\MINSA\Informes\PNG\nucicostacentro.png" TargetMode="External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file:///C:\Users\Willy\Emerge-UPCH%20Dropbox\2.%20Jefatura\Projects\CoViD-19\MINSA\Informes\PNG\ICAsd.png" TargetMode="External"/><Relationship Id="rId5" Type="http://schemas.openxmlformats.org/officeDocument/2006/relationships/image" Target="file:///C:\Users\Willy\Emerge-UPCH%20Dropbox\2.%20Jefatura\Projects\CoViD-19\MINSA\Informes\PNG\LIMAprovg.png" TargetMode="External"/><Relationship Id="rId15" Type="http://schemas.openxmlformats.org/officeDocument/2006/relationships/image" Target="file:///C:\Users\Willy\Emerge-UPCH%20Dropbox\2.%20Jefatura\Projects\CoViD-19\MINSA\Informes\PNG\ANCASHsd.png" TargetMode="External"/><Relationship Id="rId10" Type="http://schemas.openxmlformats.org/officeDocument/2006/relationships/image" Target="../media/image23.png"/><Relationship Id="rId19" Type="http://schemas.openxmlformats.org/officeDocument/2006/relationships/image" Target="file:///C:\Users\Willy\Emerge-UPCH%20Dropbox\2.%20Jefatura\Projects\CoViD-19\MINSA\Informes\PNG\ucicostacentro.png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2.jpe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file:///C:\Users\Willy\Emerge-UPCH%20Dropbox\2.%20Jefatura\Projects\CoViD-19\MINSA\Informes\PNG\ucicostasur.png" TargetMode="External"/><Relationship Id="rId3" Type="http://schemas.openxmlformats.org/officeDocument/2006/relationships/image" Target="file:///C:\Users\Willy\Emerge-UPCH%20Dropbox\2.%20Jefatura\Projects\CoViD-19\MINSA\Informes\PNG\AREQUIPAsd.png" TargetMode="External"/><Relationship Id="rId7" Type="http://schemas.openxmlformats.org/officeDocument/2006/relationships/image" Target="file:///C:\Users\Willy\Emerge-UPCH%20Dropbox\2.%20Jefatura\Projects\CoViD-19\MINSA\Informes\PNG\costasur2.png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file:///C:\Users\Willy\Emerge-UPCH%20Dropbox\2.%20Jefatura\Projects\CoViD-19\MINSA\Informes\PNG\nucicostasur.png" TargetMode="External"/><Relationship Id="rId5" Type="http://schemas.openxmlformats.org/officeDocument/2006/relationships/image" Target="file:///C:\Users\Willy\Emerge-UPCH%20Dropbox\2.%20Jefatura\Projects\CoViD-19\MINSA\Informes\PNG\TACNAsd.png" TargetMode="External"/><Relationship Id="rId15" Type="http://schemas.openxmlformats.org/officeDocument/2006/relationships/image" Target="file:///C:\Users\Willy\Emerge-UPCH%20Dropbox\2.%20Jefatura\Projects\CoViD-19\MINSA\Informes\PNG\antcostasur.png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file:///C:\Users\Willy\Emerge-UPCH%20Dropbox\2.%20Jefatura\Projects\CoViD-19\MINSA\Informes\PNG\MOQUEGUAsd.png" TargetMode="External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file:///C:\Users\Willy\Emerge-UPCH%20Dropbox\2.%20Jefatura\Projects\CoViD-19\MINSA\Informes\PNG\AYACUCHOsd.png" TargetMode="External"/><Relationship Id="rId18" Type="http://schemas.openxmlformats.org/officeDocument/2006/relationships/image" Target="../media/image44.png"/><Relationship Id="rId3" Type="http://schemas.openxmlformats.org/officeDocument/2006/relationships/image" Target="file:///C:\Users\Willy\Emerge-UPCH%20Dropbox\2.%20Jefatura\Projects\CoViD-19\MINSA\Informes\PNG\PUNOsd.png" TargetMode="External"/><Relationship Id="rId21" Type="http://schemas.openxmlformats.org/officeDocument/2006/relationships/image" Target="file:///C:\Users\Willy\Emerge-UPCH%20Dropbox\2.%20Jefatura\Projects\CoViD-19\MINSA\Informes\PNG\sierraselvasur2.png" TargetMode="External"/><Relationship Id="rId7" Type="http://schemas.openxmlformats.org/officeDocument/2006/relationships/image" Target="file:///C:\Users\Willy\Emerge-UPCH%20Dropbox\2.%20Jefatura\Projects\CoViD-19\MINSA\Informes\PNG\APURIMACsd.png" TargetMode="External"/><Relationship Id="rId12" Type="http://schemas.openxmlformats.org/officeDocument/2006/relationships/image" Target="../media/image41.png"/><Relationship Id="rId17" Type="http://schemas.openxmlformats.org/officeDocument/2006/relationships/image" Target="file:///C:\Users\Willy\Emerge-UPCH%20Dropbox\2.%20Jefatura\Projects\CoViD-19\MINSA\Informes\PNG\nucisierrasur.png" TargetMode="External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file:///C:\Users\Willy\Emerge-UPCH%20Dropbox\2.%20Jefatura\Projects\CoViD-19\MINSA\Informes\PNG\MADRE%20DE%20DIOSsd.png" TargetMode="External"/><Relationship Id="rId5" Type="http://schemas.openxmlformats.org/officeDocument/2006/relationships/image" Target="file:///C:\Users\Willy\Emerge-UPCH%20Dropbox\2.%20Jefatura\Projects\CoViD-19\MINSA\Informes\PNG\Positividad_moleculares_macroregiones_SierraSelva%20Sur.jpg" TargetMode="External"/><Relationship Id="rId15" Type="http://schemas.openxmlformats.org/officeDocument/2006/relationships/image" Target="file:///C:\Users\Willy\Emerge-UPCH%20Dropbox\2.%20Jefatura\Projects\CoViD-19\MINSA\Informes\PNG\ucisierrasur.png" TargetMode="External"/><Relationship Id="rId10" Type="http://schemas.openxmlformats.org/officeDocument/2006/relationships/image" Target="../media/image40.png"/><Relationship Id="rId19" Type="http://schemas.openxmlformats.org/officeDocument/2006/relationships/image" Target="file:///C:\Users\Willy\Emerge-UPCH%20Dropbox\2.%20Jefatura\Projects\CoViD-19\MINSA\Informes\PNG\antsierraselvasur.png" TargetMode="External"/><Relationship Id="rId4" Type="http://schemas.openxmlformats.org/officeDocument/2006/relationships/image" Target="../media/image37.jpeg"/><Relationship Id="rId9" Type="http://schemas.openxmlformats.org/officeDocument/2006/relationships/image" Target="file:///C:\Users\Willy\Emerge-UPCH%20Dropbox\2.%20Jefatura\Projects\CoViD-19\MINSA\Informes\PNG\CUSCOsd.png" TargetMode="External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file:///C:\Users\Willy\Emerge-UPCH%20Dropbox\2.%20Jefatura\Projects\CoViD-19\MINSA\Informes\PNG\nucisierracentro.png" TargetMode="External"/><Relationship Id="rId18" Type="http://schemas.openxmlformats.org/officeDocument/2006/relationships/image" Target="../media/image54.png"/><Relationship Id="rId3" Type="http://schemas.openxmlformats.org/officeDocument/2006/relationships/image" Target="file:///C:\Users\Willy\Emerge-UPCH%20Dropbox\2.%20Jefatura\Projects\CoViD-19\MINSA\Informes\PNG\HUANUCOsd.png" TargetMode="External"/><Relationship Id="rId7" Type="http://schemas.openxmlformats.org/officeDocument/2006/relationships/image" Target="file:///C:\Users\Willy\Emerge-UPCH%20Dropbox\2.%20Jefatura\Projects\CoViD-19\MINSA\Informes\PNG\JUNINsd.png" TargetMode="External"/><Relationship Id="rId12" Type="http://schemas.openxmlformats.org/officeDocument/2006/relationships/image" Target="../media/image51.png"/><Relationship Id="rId17" Type="http://schemas.openxmlformats.org/officeDocument/2006/relationships/image" Target="file:///C:\Users\Willy\Emerge-UPCH%20Dropbox\2.%20Jefatura\Projects\CoViD-19\MINSA\Informes\PNG\sierracentro2.png" TargetMode="External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file:///C:\Users\Willy\Emerge-UPCH%20Dropbox\2.%20Jefatura\Projects\CoViD-19\MINSA\Informes\PNG\ucisierracentro.png" TargetMode="External"/><Relationship Id="rId5" Type="http://schemas.openxmlformats.org/officeDocument/2006/relationships/image" Target="file:///C:\Users\Willy\Emerge-UPCH%20Dropbox\2.%20Jefatura\Projects\CoViD-19\MINSA\Informes\PNG\Positividad_moleculares_macroregiones_Sierra%20Centro.jpg" TargetMode="External"/><Relationship Id="rId15" Type="http://schemas.openxmlformats.org/officeDocument/2006/relationships/image" Target="file:///C:\Users\Willy\Emerge-UPCH%20Dropbox\2.%20Jefatura\Projects\CoViD-19\MINSA\Informes\PNG\antsierraselvacentro.png" TargetMode="External"/><Relationship Id="rId10" Type="http://schemas.openxmlformats.org/officeDocument/2006/relationships/image" Target="../media/image50.png"/><Relationship Id="rId19" Type="http://schemas.openxmlformats.org/officeDocument/2006/relationships/image" Target="file:///C:\Users\Willy\Emerge-UPCH%20Dropbox\2.%20Jefatura\Projects\CoViD-19\MINSA\Informes\PNG\HUANCAVELICAsd.png" TargetMode="External"/><Relationship Id="rId4" Type="http://schemas.openxmlformats.org/officeDocument/2006/relationships/image" Target="../media/image47.jpeg"/><Relationship Id="rId9" Type="http://schemas.openxmlformats.org/officeDocument/2006/relationships/image" Target="file:///C:\Users\Willy\Emerge-UPCH%20Dropbox\2.%20Jefatura\Projects\CoViD-19\MINSA\Informes\PNG\PASCOsd.png" TargetMode="External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file:///C:\Users\Willy\Emerge-UPCH%20Dropbox\2.%20Jefatura\Projects\CoViD-19\MINSA\Informes\PNG\nuciselvabaja.png" TargetMode="External"/><Relationship Id="rId3" Type="http://schemas.openxmlformats.org/officeDocument/2006/relationships/image" Target="file:///C:\Users\Willy\Emerge-UPCH%20Dropbox\2.%20Jefatura\Projects\CoViD-19\MINSA\Informes\PNG\antselvabaja.png" TargetMode="External"/><Relationship Id="rId7" Type="http://schemas.openxmlformats.org/officeDocument/2006/relationships/image" Target="file:///C:\Users\Willy\Emerge-UPCH%20Dropbox\2.%20Jefatura\Projects\CoViD-19\MINSA\Informes\PNG\LORETOsd.png" TargetMode="External"/><Relationship Id="rId12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file:///C:\Users\Willy\Emerge-UPCH%20Dropbox\2.%20Jefatura\Projects\CoViD-19\MINSA\Informes\PNG\uciselvabaja.png" TargetMode="External"/><Relationship Id="rId5" Type="http://schemas.openxmlformats.org/officeDocument/2006/relationships/image" Target="file:///C:\Users\Willy\Emerge-UPCH%20Dropbox\2.%20Jefatura\Projects\CoViD-19\MINSA\Informes\PNG\UCAYALIsd.png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file:///C:\Users\Willy\Emerge-UPCH%20Dropbox\2.%20Jefatura\Projects\CoViD-19\MINSA\Informes\PNG\selvabaja2.pn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file:///C:\Users\Willy\Emerge-UPCH%20Dropbox\2.%20Jefatura\Projects\CoViD-19\MINSA\Informes\PNG\nucisierraselvanorte.png" TargetMode="External"/><Relationship Id="rId3" Type="http://schemas.openxmlformats.org/officeDocument/2006/relationships/image" Target="file:///C:\Users\Willy\Emerge-UPCH%20Dropbox\2.%20Jefatura\Projects\CoViD-19\MINSA\Informes\PNG\CAJAMARCAsd.png" TargetMode="External"/><Relationship Id="rId7" Type="http://schemas.openxmlformats.org/officeDocument/2006/relationships/image" Target="file:///C:\Users\Willy\Emerge-UPCH%20Dropbox\2.%20Jefatura\Projects\CoViD-19\MINSA\Informes\PNG\SAN%20MARTINsd.png" TargetMode="External"/><Relationship Id="rId12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file:///C:\Users\Willy\Emerge-UPCH%20Dropbox\2.%20Jefatura\Projects\CoViD-19\MINSA\Informes\PNG\ucisierraselvanorte.png" TargetMode="External"/><Relationship Id="rId5" Type="http://schemas.openxmlformats.org/officeDocument/2006/relationships/image" Target="file:///C:\Users\Willy\Emerge-UPCH%20Dropbox\2.%20Jefatura\Projects\CoViD-19\MINSA\Informes\PNG\AMAZONASsd.png" TargetMode="External"/><Relationship Id="rId15" Type="http://schemas.openxmlformats.org/officeDocument/2006/relationships/image" Target="file:///C:\Users\Willy\Emerge-UPCH%20Dropbox\2.%20Jefatura\Projects\CoViD-19\MINSA\Informes\PNG\antsierraselvanorte.png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file:///C:\Users\Willy\Emerge-UPCH%20Dropbox\2.%20Jefatura\Projects\CoViD-19\MINSA\Informes\PNG\sierraselvanorte2.png" TargetMode="External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perus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file:///C:\Users\Willy\Emerge-UPCH%20Dropbox\2.%20Jefatura\Projects\CoViD-19\MINSA\Informes\PNG\costanorte2.png" TargetMode="External"/><Relationship Id="rId3" Type="http://schemas.openxmlformats.org/officeDocument/2006/relationships/image" Target="file:///C:\Users\Willy\Emerge-UPCH%20Dropbox\2.%20Jefatura\Projects\CoViD-19\MINSA\Informes\PNG\nucicostaorte.png" TargetMode="External"/><Relationship Id="rId7" Type="http://schemas.openxmlformats.org/officeDocument/2006/relationships/image" Target="file:///C:\Users\Willy\Emerge-UPCH%20Dropbox\2.%20Jefatura\Projects\CoViD-19\MINSA\Informes\PNG\LAMBAYEQUEsd.png" TargetMode="External"/><Relationship Id="rId12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file:///C:\Users\Willy\Emerge-UPCH%20Dropbox\2.%20Jefatura\Projects\CoViD-19\MINSA\Informes\PNG\PIURAsd.png" TargetMode="External"/><Relationship Id="rId5" Type="http://schemas.openxmlformats.org/officeDocument/2006/relationships/image" Target="file:///C:\Users\Willy\Emerge-UPCH%20Dropbox\2.%20Jefatura\Projects\CoViD-19\MINSA\Informes\PNG\ucicostaorte.png" TargetMode="External"/><Relationship Id="rId15" Type="http://schemas.openxmlformats.org/officeDocument/2006/relationships/image" Target="file:///C:\Users\Willy\Emerge-UPCH%20Dropbox\2.%20Jefatura\Projects\CoViD-19\MINSA\Informes\PNG\antcostanorte.png" TargetMode="External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image" Target="file:///C:\Users\Willy\Emerge-UPCH%20Dropbox\2.%20Jefatura\Projects\CoViD-19\MINSA\Informes\PNG\TUMBESsd.png" TargetMode="External"/><Relationship Id="rId1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MAPAsd.png" TargetMode="External"/><Relationship Id="rId7" Type="http://schemas.openxmlformats.org/officeDocument/2006/relationships/image" Target="file:///C:\Users\Willy\Emerge-UPCH%20Dropbox\2.%20Jefatura\Projects\CoViD-19\MINSA\Informes\PNG\increg.png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file:///C:\Users\Willy\Emerge-UPCH%20Dropbox\2.%20Jefatura\Projects\CoViD-19\MINSA\Informes\PNG\combinado.png" TargetMode="Externa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hospocupperu.p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Willy\Emerge-UPCH%20Dropbox\2.%20Jefatura\Projects\CoViD-19\MINSA\Informes\PNG\uciocupperu.png" TargetMode="External"/><Relationship Id="rId5" Type="http://schemas.openxmlformats.org/officeDocument/2006/relationships/image" Target="../media/image3.png"/><Relationship Id="rId10" Type="http://schemas.openxmlformats.org/officeDocument/2006/relationships/image" Target="file:///C:\Users\Willy\Emerge-UPCH%20Dropbox\2.%20Jefatura\Projects\CoViD-19\MINSA\Informes\PNG\UCI.png" TargetMode="External"/><Relationship Id="rId4" Type="http://schemas.openxmlformats.org/officeDocument/2006/relationships/image" Target="file:///C:\Users\Willy\Emerge-UPCH%20Dropbox\2.%20Jefatura\Projects\CoViD-19\MINSA\Informes\PNG\noUCI.png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ntigenica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Sec.%20Variantes\Variantes\LIMA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tablasemanal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uciregdia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hosregdia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443753" y="315544"/>
            <a:ext cx="11107271" cy="1743462"/>
          </a:xfrm>
        </p:spPr>
        <p:txBody>
          <a:bodyPr>
            <a:normAutofit/>
          </a:bodyPr>
          <a:lstStyle/>
          <a:p>
            <a:r>
              <a:rPr lang="es-PE" b="1" dirty="0"/>
              <a:t>Situación Epidemiológica de la COVID-19 al 28 de Agosto del 2021</a:t>
            </a:r>
            <a:endParaRPr lang="es-PE" sz="44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82389" y="2470246"/>
            <a:ext cx="11627224" cy="4307875"/>
          </a:xfrm>
        </p:spPr>
        <p:txBody>
          <a:bodyPr>
            <a:normAutofit/>
          </a:bodyPr>
          <a:lstStyle/>
          <a:p>
            <a:r>
              <a:rPr lang="es-PE" dirty="0"/>
              <a:t>Estado y tendencia semanal con datos disponibles a la semana epidemiológica 34 del 2021</a:t>
            </a:r>
          </a:p>
          <a:p>
            <a:endParaRPr lang="es-PE" dirty="0"/>
          </a:p>
          <a:p>
            <a:r>
              <a:rPr lang="es-PE" dirty="0"/>
              <a:t>Fuentes</a:t>
            </a:r>
          </a:p>
          <a:p>
            <a:r>
              <a:rPr lang="es-PE" b="1" u="sng" dirty="0"/>
              <a:t>Datos públicos</a:t>
            </a:r>
            <a:r>
              <a:rPr lang="es-PE" dirty="0"/>
              <a:t>: </a:t>
            </a:r>
            <a:r>
              <a:rPr lang="es-PE" dirty="0" err="1"/>
              <a:t>Sinadef</a:t>
            </a:r>
            <a:r>
              <a:rPr lang="es-PE" dirty="0"/>
              <a:t> y </a:t>
            </a:r>
            <a:r>
              <a:rPr lang="es-MX" dirty="0"/>
              <a:t>Ocupación de camas hospitalarias UCI y no UCI de </a:t>
            </a:r>
            <a:r>
              <a:rPr lang="es-MX" dirty="0" err="1"/>
              <a:t>Susalud</a:t>
            </a:r>
            <a:r>
              <a:rPr lang="es-MX" dirty="0"/>
              <a:t>, positividad </a:t>
            </a:r>
            <a:r>
              <a:rPr lang="es-MX" dirty="0" err="1"/>
              <a:t>antig</a:t>
            </a:r>
            <a:r>
              <a:rPr lang="es-PE" dirty="0" err="1"/>
              <a:t>énica</a:t>
            </a:r>
            <a:r>
              <a:rPr lang="es-PE" dirty="0"/>
              <a:t> estimada con datos del CDC Perú compilados por </a:t>
            </a:r>
            <a:r>
              <a:rPr lang="es-PE" dirty="0" err="1"/>
              <a:t>OpenCovid</a:t>
            </a:r>
            <a:r>
              <a:rPr lang="es-PE" dirty="0"/>
              <a:t>-Perú y variantes secuenciadas por el INS según su </a:t>
            </a:r>
            <a:r>
              <a:rPr lang="es-PE" dirty="0" err="1"/>
              <a:t>dashboard</a:t>
            </a:r>
            <a:endParaRPr lang="es-MX" dirty="0"/>
          </a:p>
          <a:p>
            <a:endParaRPr lang="es-ES" dirty="0"/>
          </a:p>
          <a:p>
            <a:r>
              <a:rPr lang="es-ES" dirty="0"/>
              <a:t>Elaborado por Andrés G. (Willy) Lescano (+94761-9799), ex miembro del Grupo Prospectiva, más Laura Orellana, Christian Ponce, Diego Fano y Dennis Pino, siguiendo pautas desarrolladas con otros miembros del grupo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686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6810" y="13648"/>
            <a:ext cx="8844887" cy="6830704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2554" y="1583142"/>
            <a:ext cx="3140994" cy="5261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Alta (&gt;5%)*:</a:t>
            </a: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 Amazonas (7.5%), Tumbes (7.2%) y Piura (5.1%) en el norte. Ayacucho (6.4%), Cusco (5.4%), Madre de Dios (5.3%) y Puno (5.5%) en el sur. Tres regiones menos que la semana previa. Todas menos Madre de Dios repiten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8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Suben:**</a:t>
            </a:r>
            <a:r>
              <a:rPr lang="es-PE" sz="1800" dirty="0">
                <a:solidFill>
                  <a:srgbClr val="002060"/>
                </a:solidFill>
              </a:rPr>
              <a:t> Sólo Madre de Dios (2.5%) y Amazonas (1.3%), que tiene positividad alta. 5 y 0 regiones subieron las dos semanas previas</a:t>
            </a: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PE" sz="18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PE" sz="1800" dirty="0">
                <a:solidFill>
                  <a:srgbClr val="002060"/>
                </a:solidFill>
              </a:rPr>
              <a:t>Se mantienen (±1%) en 18 regiones. Se mantuvo en 18 y 20 regiones las dos semanas previas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95536" y="56650"/>
            <a:ext cx="3548418" cy="1471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200" b="1" u="sng" dirty="0">
                <a:solidFill>
                  <a:srgbClr val="FF0000"/>
                </a:solidFill>
              </a:rPr>
              <a:t>Positividad antigénica</a:t>
            </a:r>
            <a:r>
              <a:rPr lang="es-PE" sz="3200" dirty="0"/>
              <a:t> sigue bajan (0.23%), poco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96781" y="3403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75223" y="35771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949121" y="486007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949119" y="35629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0609248" y="251264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286602" y="142083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637737" y="35771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1268885" y="2503547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951390" y="904482"/>
            <a:ext cx="74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2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89632"/>
            <a:ext cx="7274257" cy="1854659"/>
          </a:xfrm>
        </p:spPr>
        <p:txBody>
          <a:bodyPr/>
          <a:lstStyle/>
          <a:p>
            <a:r>
              <a:rPr lang="es-MX" b="1" dirty="0"/>
              <a:t>Cambios inciertos en variantes</a:t>
            </a:r>
            <a:endParaRPr lang="es-PE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382" y="3440870"/>
            <a:ext cx="4644400" cy="337916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2503" y="22607"/>
            <a:ext cx="4641868" cy="33773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50" y="3399926"/>
            <a:ext cx="4700675" cy="342010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52553" y="1119115"/>
            <a:ext cx="6976043" cy="2280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chemeClr val="tx2">
                    <a:lumMod val="50000"/>
                  </a:schemeClr>
                </a:solidFill>
              </a:rPr>
              <a:t>Poco </a:t>
            </a:r>
            <a:r>
              <a:rPr lang="es-PE" dirty="0" err="1">
                <a:solidFill>
                  <a:schemeClr val="tx2">
                    <a:lumMod val="50000"/>
                  </a:schemeClr>
                </a:solidFill>
              </a:rPr>
              <a:t>secuenciamiento</a:t>
            </a:r>
            <a:r>
              <a:rPr lang="es-PE" dirty="0">
                <a:solidFill>
                  <a:schemeClr val="tx2">
                    <a:lumMod val="50000"/>
                  </a:schemeClr>
                </a:solidFill>
              </a:rPr>
              <a:t> y </a:t>
            </a:r>
            <a:r>
              <a:rPr lang="es-PE" dirty="0" err="1">
                <a:solidFill>
                  <a:schemeClr val="tx2">
                    <a:lumMod val="50000"/>
                  </a:schemeClr>
                </a:solidFill>
              </a:rPr>
              <a:t>tardió</a:t>
            </a:r>
            <a:r>
              <a:rPr lang="es-PE" dirty="0">
                <a:solidFill>
                  <a:schemeClr val="tx2">
                    <a:lumMod val="50000"/>
                  </a:schemeClr>
                </a:solidFill>
              </a:rPr>
              <a:t> según </a:t>
            </a:r>
            <a:r>
              <a:rPr lang="es-PE" dirty="0" err="1">
                <a:solidFill>
                  <a:schemeClr val="tx2">
                    <a:lumMod val="50000"/>
                  </a:schemeClr>
                </a:solidFill>
              </a:rPr>
              <a:t>dashboard</a:t>
            </a:r>
            <a:r>
              <a:rPr lang="es-PE" dirty="0">
                <a:solidFill>
                  <a:schemeClr val="tx2">
                    <a:lumMod val="50000"/>
                  </a:schemeClr>
                </a:solidFill>
              </a:rPr>
              <a:t> del INS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MX" dirty="0">
                <a:solidFill>
                  <a:srgbClr val="002060"/>
                </a:solidFill>
              </a:rPr>
              <a:t>Inestabilidad en estimados sugiere sesgos en muestreo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MX" dirty="0">
                <a:solidFill>
                  <a:srgbClr val="002060"/>
                </a:solidFill>
              </a:rPr>
              <a:t>Delta sube en Junín y Callao, pero muy inestable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0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982971"/>
            <a:ext cx="9144000" cy="2387600"/>
          </a:xfrm>
        </p:spPr>
        <p:txBody>
          <a:bodyPr/>
          <a:lstStyle/>
          <a:p>
            <a:r>
              <a:rPr lang="es-MX" b="1" dirty="0"/>
              <a:t>Análisis macro-regional y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37347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0187" y="96185"/>
            <a:ext cx="7916706" cy="562721"/>
          </a:xfrm>
        </p:spPr>
        <p:txBody>
          <a:bodyPr>
            <a:noAutofit/>
          </a:bodyPr>
          <a:lstStyle/>
          <a:p>
            <a:r>
              <a:rPr lang="es-MX" sz="3600" dirty="0"/>
              <a:t>Lima y Callao en subida</a:t>
            </a:r>
            <a:endParaRPr lang="es-PE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80681" y="5488884"/>
            <a:ext cx="7392295" cy="1392093"/>
          </a:xfrm>
        </p:spPr>
        <p:txBody>
          <a:bodyPr>
            <a:normAutofit/>
          </a:bodyPr>
          <a:lstStyle/>
          <a:p>
            <a:r>
              <a:rPr lang="es-ES" sz="2200" b="1" dirty="0"/>
              <a:t>Lima metro cae luego de dos semanas de subida</a:t>
            </a:r>
            <a:endParaRPr lang="es-ES" sz="2200" b="1" dirty="0">
              <a:solidFill>
                <a:srgbClr val="00B050"/>
              </a:solidFill>
            </a:endParaRPr>
          </a:p>
          <a:p>
            <a:r>
              <a:rPr lang="es-ES" sz="2200" b="1" dirty="0"/>
              <a:t>DIRIS Lima Este duplica, máximo en cinco semanas</a:t>
            </a:r>
          </a:p>
          <a:p>
            <a:r>
              <a:rPr lang="es-ES" sz="2200" b="1" dirty="0"/>
              <a:t>Callao y Lima región bajan de nuevo</a:t>
            </a:r>
            <a:endParaRPr lang="es-ES" sz="22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23352"/>
            <a:ext cx="4680409" cy="3405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994"/>
            <a:ext cx="7194176" cy="48729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3452188"/>
            <a:ext cx="4680409" cy="34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1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8" y="-20978"/>
            <a:ext cx="3075214" cy="223783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112" y="2287961"/>
            <a:ext cx="3098785" cy="225493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4604850"/>
            <a:ext cx="3047874" cy="221788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957" y="-27902"/>
            <a:ext cx="3058042" cy="22252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4197" y="27095"/>
            <a:ext cx="6152703" cy="1417574"/>
          </a:xfrm>
        </p:spPr>
        <p:txBody>
          <a:bodyPr>
            <a:noAutofit/>
          </a:bodyPr>
          <a:lstStyle/>
          <a:p>
            <a:pPr algn="ctr"/>
            <a:r>
              <a:rPr lang="es-MX" sz="3000" b="1" u="sng" dirty="0"/>
              <a:t>Costa Centro</a:t>
            </a:r>
            <a:r>
              <a:rPr lang="es-MX" sz="3000" dirty="0"/>
              <a:t> </a:t>
            </a:r>
            <a:br>
              <a:rPr lang="es-MX" sz="3000" dirty="0"/>
            </a:br>
            <a:r>
              <a:rPr lang="es-MX" sz="2200" dirty="0"/>
              <a:t>Fallecidos bajan. Ocupación UCI se mantiene en Ancash e Ica. Ocupación camas no UCI no baja en Lima metropolitana y Callao tras subir tres semanas</a:t>
            </a:r>
            <a:endParaRPr lang="es-PE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0555941" y="4784928"/>
            <a:ext cx="1622610" cy="13334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Subida interrumpida de camas UCI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88651" y="246325"/>
            <a:ext cx="1245951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Valores altos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304570" y="2568721"/>
            <a:ext cx="1230032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Camas </a:t>
            </a:r>
          </a:p>
          <a:p>
            <a:r>
              <a:rPr lang="es-MX" sz="1400" dirty="0">
                <a:solidFill>
                  <a:schemeClr val="bg1"/>
                </a:solidFill>
              </a:rPr>
              <a:t>UCI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suben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siete</a:t>
            </a:r>
          </a:p>
          <a:p>
            <a:r>
              <a:rPr lang="es-MX" sz="1400" dirty="0">
                <a:solidFill>
                  <a:schemeClr val="bg1"/>
                </a:solidFill>
              </a:rPr>
              <a:t>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65" y="3990847"/>
            <a:ext cx="5161005" cy="2885679"/>
          </a:xfrm>
          <a:prstGeom prst="rect">
            <a:avLst/>
          </a:prstGeom>
        </p:spPr>
      </p:pic>
      <p:sp>
        <p:nvSpPr>
          <p:cNvPr id="19" name="Título 1"/>
          <p:cNvSpPr txBox="1">
            <a:spLocks/>
          </p:cNvSpPr>
          <p:nvPr/>
        </p:nvSpPr>
        <p:spPr>
          <a:xfrm>
            <a:off x="1411942" y="2532863"/>
            <a:ext cx="1633210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04058" y="3386884"/>
            <a:ext cx="163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384507" y="4784928"/>
            <a:ext cx="1358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Camas no UCI suben 5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9817879" y="164436"/>
            <a:ext cx="1870638" cy="739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2% del pico, bajó 72%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581" y="4633472"/>
            <a:ext cx="3028509" cy="220376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368842" y="3990846"/>
            <a:ext cx="5534526" cy="284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532" y="1414201"/>
            <a:ext cx="3008103" cy="2185494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2322275"/>
            <a:ext cx="3056462" cy="222413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553" y="4695893"/>
            <a:ext cx="2951139" cy="21475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426" y="4695893"/>
            <a:ext cx="2941177" cy="2140293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593204" y="586498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6513985" y="590697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0" r:link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553" y="2460506"/>
            <a:ext cx="2861607" cy="2082390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3398470" y="1619563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332698" y="250871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4" name="Rectángulo 33"/>
          <p:cNvSpPr/>
          <p:nvPr/>
        </p:nvSpPr>
        <p:spPr>
          <a:xfrm>
            <a:off x="259012" y="2513524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4% del pico, bajó 8%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Santa subió</a:t>
            </a:r>
            <a:endParaRPr lang="es-PE" sz="1400" dirty="0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9258319" y="2471884"/>
            <a:ext cx="2170889" cy="618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200" b="1" dirty="0">
                <a:solidFill>
                  <a:srgbClr val="00B050"/>
                </a:solidFill>
              </a:rPr>
              <a:t>2.7% del pico, bajó 28%</a:t>
            </a:r>
            <a:endParaRPr lang="es-MX" sz="1200" b="1" dirty="0">
              <a:solidFill>
                <a:srgbClr val="FF0000"/>
              </a:solidFill>
            </a:endParaRPr>
          </a:p>
          <a:p>
            <a:pPr algn="ctr"/>
            <a:r>
              <a:rPr lang="es-MX" sz="1200" dirty="0">
                <a:solidFill>
                  <a:srgbClr val="FF0000"/>
                </a:solidFill>
              </a:rPr>
              <a:t>Suben Ate y San Juan M.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156553" y="2460506"/>
            <a:ext cx="3003379" cy="2144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390946" y="127255"/>
            <a:ext cx="2318855" cy="777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3% del pico, </a:t>
            </a:r>
            <a:r>
              <a:rPr lang="es-MX" sz="1400" b="1" dirty="0">
                <a:solidFill>
                  <a:srgbClr val="FF0000"/>
                </a:solidFill>
              </a:rPr>
              <a:t>sube 50%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Trujillo subió </a:t>
            </a:r>
            <a:endParaRPr lang="es-PE" sz="1400" dirty="0"/>
          </a:p>
        </p:txBody>
      </p:sp>
      <p:sp>
        <p:nvSpPr>
          <p:cNvPr id="41" name="Rectángulo 40"/>
          <p:cNvSpPr/>
          <p:nvPr/>
        </p:nvSpPr>
        <p:spPr>
          <a:xfrm>
            <a:off x="452353" y="4658498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4% del pico, bajó 23%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42" name="Rectángulo 41"/>
          <p:cNvSpPr/>
          <p:nvPr/>
        </p:nvSpPr>
        <p:spPr>
          <a:xfrm>
            <a:off x="9549470" y="4691402"/>
            <a:ext cx="2139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5% del pico, bajó 23%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38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-11838"/>
            <a:ext cx="4081706" cy="29701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9" y="3809961"/>
            <a:ext cx="4090138" cy="2976327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11884" y="4192953"/>
            <a:ext cx="2072009" cy="15664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no UCI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tiene subida irregular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464796" y="4104970"/>
            <a:ext cx="1866559" cy="1927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suben 5/3 semanas. Positividad sube cuatro semanas</a:t>
            </a:r>
          </a:p>
          <a:p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255592" y="211476"/>
            <a:ext cx="2402807" cy="19526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6% del pico</a:t>
            </a:r>
            <a:r>
              <a:rPr lang="es-MX" sz="1600" b="1" dirty="0">
                <a:solidFill>
                  <a:srgbClr val="FF0000"/>
                </a:solidFill>
              </a:rPr>
              <a:t>, subió 17%.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Subió Arequipa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5" y="1620002"/>
            <a:ext cx="3554338" cy="2586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3809961"/>
            <a:ext cx="4090195" cy="29763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8" y="1842448"/>
            <a:ext cx="2626714" cy="1911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17" y="-1"/>
            <a:ext cx="2643043" cy="192334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1546164" y="1237223"/>
            <a:ext cx="658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9" name="Rectángulo 18"/>
          <p:cNvSpPr/>
          <p:nvPr/>
        </p:nvSpPr>
        <p:spPr>
          <a:xfrm>
            <a:off x="7834136" y="3022603"/>
            <a:ext cx="206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3" y="4233295"/>
            <a:ext cx="3563743" cy="2593334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6627689" y="1815553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5587148" y="4250241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4173" y="-25085"/>
            <a:ext cx="5457744" cy="1699157"/>
          </a:xfrm>
        </p:spPr>
        <p:txBody>
          <a:bodyPr>
            <a:normAutofit/>
          </a:bodyPr>
          <a:lstStyle/>
          <a:p>
            <a:pPr algn="ctr"/>
            <a:r>
              <a:rPr lang="es-PE" sz="2800" b="1" u="sng" dirty="0"/>
              <a:t>Costa Sur</a:t>
            </a:r>
            <a:br>
              <a:rPr lang="es-PE" sz="2800" b="1" dirty="0"/>
            </a:br>
            <a:r>
              <a:rPr lang="es-PE" sz="2800" b="1" dirty="0"/>
              <a:t>Fallecidos suben en Arequipa. Ocupación camas UCI y no UCI baja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16546" y="4254770"/>
            <a:ext cx="3655670" cy="254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828801" y="4192952"/>
            <a:ext cx="2073440" cy="7475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13% del pico, se mantiene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0126639" y="4073646"/>
            <a:ext cx="1982891" cy="4480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1% del pico, bajó 80%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40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4632666"/>
            <a:ext cx="3029978" cy="22048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2024"/>
            <a:ext cx="9197906" cy="1565802"/>
          </a:xfrm>
        </p:spPr>
        <p:txBody>
          <a:bodyPr>
            <a:noAutofit/>
          </a:bodyPr>
          <a:lstStyle/>
          <a:p>
            <a:pPr algn="ctr"/>
            <a:r>
              <a:rPr lang="es-PE" sz="3400" u="sng" dirty="0"/>
              <a:t>Sierra/Selva Sur</a:t>
            </a:r>
            <a:br>
              <a:rPr lang="es-PE" sz="3400" b="1" dirty="0"/>
            </a:br>
            <a:r>
              <a:rPr lang="es-PE" sz="2800" b="1" dirty="0"/>
              <a:t>Fallecidos suben en Ayacucho. Ocupación camas UCI sube en Apurímac, Cusco y Puno. Ocupación no UCI baja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352999" y="299002"/>
            <a:ext cx="1811272" cy="1643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Casi cero camas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y no UCI en subida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389378" y="4873601"/>
            <a:ext cx="1583422" cy="12405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 suben dos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1443" y="4697186"/>
            <a:ext cx="2237042" cy="1113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02499" y="2212405"/>
            <a:ext cx="1553598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suben dos semanas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88650" y="2196140"/>
            <a:ext cx="1930115" cy="1004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   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93133" y="4633547"/>
            <a:ext cx="2953537" cy="13605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Supera valor histórico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sube 2/5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389377" y="299001"/>
            <a:ext cx="1583423" cy="9515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</a:t>
            </a: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0549719" y="2476571"/>
            <a:ext cx="1555841" cy="1129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71" y="4146311"/>
            <a:ext cx="5282055" cy="2886500"/>
          </a:xfrm>
          <a:prstGeom prst="rect">
            <a:avLst/>
          </a:prstGeom>
        </p:spPr>
      </p:pic>
      <p:sp>
        <p:nvSpPr>
          <p:cNvPr id="26" name="Título 1"/>
          <p:cNvSpPr txBox="1">
            <a:spLocks/>
          </p:cNvSpPr>
          <p:nvPr/>
        </p:nvSpPr>
        <p:spPr>
          <a:xfrm>
            <a:off x="1856097" y="2187382"/>
            <a:ext cx="1407994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699842" y="471686"/>
            <a:ext cx="144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904560" y="4873601"/>
            <a:ext cx="121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368842" y="4199392"/>
            <a:ext cx="5534526" cy="284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24819"/>
            <a:ext cx="3246670" cy="2362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7" y="35698"/>
            <a:ext cx="3057273" cy="2224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2348032"/>
            <a:ext cx="3057273" cy="22246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3" y="1937490"/>
            <a:ext cx="3264416" cy="23754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153" y="4711868"/>
            <a:ext cx="2888041" cy="21016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4707206"/>
            <a:ext cx="2894446" cy="2106288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3512522" y="4721989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6245045" y="4683297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2554503"/>
            <a:ext cx="2888904" cy="2102254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3549671" y="175282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6415831" y="2527930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3" name="Rectángulo 32"/>
          <p:cNvSpPr/>
          <p:nvPr/>
        </p:nvSpPr>
        <p:spPr>
          <a:xfrm>
            <a:off x="10099343" y="4772239"/>
            <a:ext cx="20656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b="1" dirty="0">
                <a:solidFill>
                  <a:srgbClr val="FF0000"/>
                </a:solidFill>
              </a:rPr>
              <a:t>16% del pico, </a:t>
            </a:r>
            <a:r>
              <a:rPr lang="es-MX" sz="1400" b="1" dirty="0">
                <a:solidFill>
                  <a:srgbClr val="00B050"/>
                </a:solidFill>
              </a:rPr>
              <a:t>bajó 23%</a:t>
            </a:r>
            <a:endParaRPr lang="es-PE" sz="1400" dirty="0">
              <a:solidFill>
                <a:srgbClr val="00B050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274264" y="2094049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8% del pico, subió 200%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Subió Huamanga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6155504" y="2501450"/>
            <a:ext cx="2977132" cy="2144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0" r:link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882" y="1571146"/>
            <a:ext cx="2902163" cy="2111827"/>
          </a:xfrm>
          <a:prstGeom prst="rect">
            <a:avLst/>
          </a:prstGeom>
        </p:spPr>
      </p:pic>
      <p:sp>
        <p:nvSpPr>
          <p:cNvPr id="35" name="Título 1"/>
          <p:cNvSpPr txBox="1">
            <a:spLocks/>
          </p:cNvSpPr>
          <p:nvPr/>
        </p:nvSpPr>
        <p:spPr>
          <a:xfrm>
            <a:off x="9552657" y="2515048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0% del pico, no fallecidos</a:t>
            </a:r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76536" y="4607516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4%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9365971" y="185635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8% del pico, bajó 40%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40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" y="26896"/>
            <a:ext cx="3787198" cy="27558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8287" y="44117"/>
            <a:ext cx="4478669" cy="1883295"/>
          </a:xfrm>
        </p:spPr>
        <p:txBody>
          <a:bodyPr>
            <a:noAutofit/>
          </a:bodyPr>
          <a:lstStyle/>
          <a:p>
            <a:pPr algn="ctr"/>
            <a:r>
              <a:rPr lang="es-PE" sz="3400" b="1" dirty="0"/>
              <a:t>Sierra/Selva Centro</a:t>
            </a:r>
            <a:br>
              <a:rPr lang="es-PE" sz="3400" b="1" dirty="0"/>
            </a:br>
            <a:r>
              <a:rPr lang="es-PE" sz="2200" b="1" dirty="0"/>
              <a:t>Fallecidos suben en Pasco. Ocupación UCI sube en Huánuco. Ocupación camas no UCI baja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48949" y="362480"/>
            <a:ext cx="18908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56689" y="4490113"/>
            <a:ext cx="2168147" cy="11173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696420" y="302465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5/6 semanas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37428" y="4358060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7/3 semanas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0554" y="3920923"/>
            <a:ext cx="4353637" cy="3155166"/>
          </a:xfrm>
          <a:prstGeom prst="rect">
            <a:avLst/>
          </a:prstGeom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2163972" y="224729"/>
            <a:ext cx="1640008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314543" y="293501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2100266" y="4319388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3850640" y="3990846"/>
            <a:ext cx="4481677" cy="3085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69" y="16084"/>
            <a:ext cx="3983866" cy="28989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48167"/>
            <a:ext cx="3802514" cy="31556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856" y="5273930"/>
            <a:ext cx="2107752" cy="15338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296" y="5289259"/>
            <a:ext cx="2107752" cy="15338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238" y="3569344"/>
            <a:ext cx="2295749" cy="1670616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4041026" y="2069186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447308" y="3571857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8501446" y="4218188"/>
            <a:ext cx="294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78% del pico</a:t>
            </a:r>
            <a:endParaRPr lang="es-MX" sz="1600" b="1" u="sng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Suben </a:t>
            </a:r>
            <a:r>
              <a:rPr lang="es-MX" sz="1600" dirty="0" err="1">
                <a:solidFill>
                  <a:srgbClr val="FF0000"/>
                </a:solidFill>
              </a:rPr>
              <a:t>Angaraes</a:t>
            </a:r>
            <a:r>
              <a:rPr lang="es-MX" sz="1600" dirty="0">
                <a:solidFill>
                  <a:srgbClr val="FF0000"/>
                </a:solidFill>
              </a:rPr>
              <a:t> y </a:t>
            </a:r>
            <a:r>
              <a:rPr lang="es-MX" sz="1600" dirty="0" err="1">
                <a:solidFill>
                  <a:srgbClr val="FF0000"/>
                </a:solidFill>
              </a:rPr>
              <a:t>Tajacaja</a:t>
            </a:r>
            <a:endParaRPr lang="es-PE" sz="16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8507765" y="26888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3% del pico, bajó 56%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5889408" y="3466531"/>
            <a:ext cx="2318186" cy="178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516" y="1870640"/>
            <a:ext cx="2414090" cy="17566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507" y="3920923"/>
            <a:ext cx="3983866" cy="2898954"/>
          </a:xfrm>
          <a:prstGeom prst="rect">
            <a:avLst/>
          </a:prstGeom>
        </p:spPr>
      </p:pic>
      <p:sp>
        <p:nvSpPr>
          <p:cNvPr id="33" name="Título 1"/>
          <p:cNvSpPr txBox="1">
            <a:spLocks/>
          </p:cNvSpPr>
          <p:nvPr/>
        </p:nvSpPr>
        <p:spPr>
          <a:xfrm>
            <a:off x="293942" y="3962267"/>
            <a:ext cx="2629889" cy="567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10% del pico, </a:t>
            </a:r>
            <a:r>
              <a:rPr lang="es-MX" sz="1600" b="1" dirty="0">
                <a:solidFill>
                  <a:srgbClr val="FF0000"/>
                </a:solidFill>
              </a:rPr>
              <a:t>subió 100%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64622" y="4127996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3% del pico, se mantiene</a:t>
            </a:r>
            <a:endParaRPr lang="es-MX" sz="1600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307713" y="28480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2% del pico, se mantiene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6030522" y="4912346"/>
            <a:ext cx="1740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6" name="Rectángulo 25"/>
          <p:cNvSpPr/>
          <p:nvPr/>
        </p:nvSpPr>
        <p:spPr>
          <a:xfrm>
            <a:off x="4560225" y="493273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0210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5" y="31795"/>
            <a:ext cx="3624539" cy="2637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3939785"/>
            <a:ext cx="3973837" cy="289169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0670" y="322139"/>
            <a:ext cx="2431481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UCI y no UCI mas ocupadas 4/3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  <a:p>
            <a:pPr algn="r"/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80129" y="3830689"/>
            <a:ext cx="2259101" cy="11716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060530" y="3845805"/>
            <a:ext cx="3181211" cy="10489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668434" y="396595"/>
            <a:ext cx="2393573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703104" y="4260993"/>
            <a:ext cx="2250331" cy="1279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8060530" y="3845804"/>
            <a:ext cx="3181211" cy="1264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7957437" y="396595"/>
            <a:ext cx="2880892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" y="0"/>
            <a:ext cx="3931159" cy="2860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192" y="52744"/>
            <a:ext cx="3623421" cy="26366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570" y="4255641"/>
            <a:ext cx="3539703" cy="2575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6" y="4230809"/>
            <a:ext cx="3617850" cy="263270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7699347" y="593460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179068" y="429317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7242091" y="39659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9504871" y="73343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4" name="Rectángulo 23"/>
          <p:cNvSpPr/>
          <p:nvPr/>
        </p:nvSpPr>
        <p:spPr>
          <a:xfrm>
            <a:off x="8549881" y="-109182"/>
            <a:ext cx="3606255" cy="299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242661" y="290695"/>
            <a:ext cx="2629889" cy="705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2%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94055" y="4278122"/>
            <a:ext cx="2629889" cy="724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6% del pico, </a:t>
            </a:r>
            <a:r>
              <a:rPr lang="es-MX" sz="1600" b="1" dirty="0">
                <a:solidFill>
                  <a:srgbClr val="FF0000"/>
                </a:solidFill>
              </a:rPr>
              <a:t>subió 73%</a:t>
            </a: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Subió Coronel Portillo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151" y="2692790"/>
            <a:ext cx="8203985" cy="1440529"/>
          </a:xfrm>
        </p:spPr>
        <p:txBody>
          <a:bodyPr>
            <a:normAutofit/>
          </a:bodyPr>
          <a:lstStyle/>
          <a:p>
            <a:pPr algn="ctr"/>
            <a:r>
              <a:rPr lang="es-PE" sz="3200" b="1" u="sng" dirty="0"/>
              <a:t>Selva Baja </a:t>
            </a:r>
            <a:br>
              <a:rPr lang="es-PE" sz="3200" b="1" dirty="0"/>
            </a:br>
            <a:r>
              <a:rPr lang="es-PE" sz="2900" b="1" dirty="0"/>
              <a:t>Fallecidos suben en Ucayali. Ocupación camas UCI baja. Ocupación camas no UCI sube en Loreto</a:t>
            </a:r>
          </a:p>
        </p:txBody>
      </p:sp>
    </p:spTree>
    <p:extLst>
      <p:ext uri="{BB962C8B-B14F-4D97-AF65-F5344CB8AC3E}">
        <p14:creationId xmlns:p14="http://schemas.microsoft.com/office/powerpoint/2010/main" val="246989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5" y="4046843"/>
            <a:ext cx="3878550" cy="28223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-42517"/>
            <a:ext cx="3973837" cy="28916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99295" y="3077785"/>
            <a:ext cx="4432792" cy="182844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b="1" u="sng" dirty="0"/>
              <a:t>Sierra/Selva Norte</a:t>
            </a:r>
            <a:br>
              <a:rPr lang="es-MX" sz="2800" b="1" dirty="0"/>
            </a:br>
            <a:r>
              <a:rPr lang="es-MX" sz="2800" b="1" dirty="0"/>
              <a:t>Fallecidos suben en Cajamarca. En Amazonas ocupación camas UCI subió. Ocupación no UCI baja</a:t>
            </a:r>
            <a:endParaRPr lang="es-PE" sz="2800" b="1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63509" y="4248359"/>
            <a:ext cx="1734232" cy="1923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5/3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cuatro semanas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418243" y="329963"/>
            <a:ext cx="1674473" cy="20993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95161" y="336189"/>
            <a:ext cx="21194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95489" y="300408"/>
            <a:ext cx="1446959" cy="15966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Camas UCI disponibles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235" y="12075"/>
            <a:ext cx="4129122" cy="300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56" y="14434"/>
            <a:ext cx="3266144" cy="237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432" y="4922468"/>
            <a:ext cx="2596655" cy="1889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44" y="4894344"/>
            <a:ext cx="2596655" cy="188958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153579" y="604935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337899" y="4854755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56" y="2464168"/>
            <a:ext cx="3266145" cy="2376772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869322" y="2612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3" name="Rectángulo 22"/>
          <p:cNvSpPr/>
          <p:nvPr/>
        </p:nvSpPr>
        <p:spPr>
          <a:xfrm>
            <a:off x="4869322" y="258060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6180" y="4276137"/>
            <a:ext cx="2980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6% del pico, </a:t>
            </a:r>
            <a:r>
              <a:rPr lang="es-MX" sz="1600" b="1" dirty="0">
                <a:solidFill>
                  <a:srgbClr val="FF0000"/>
                </a:solidFill>
              </a:rPr>
              <a:t>subió 83%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564548" y="291939"/>
            <a:ext cx="2559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6%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4437643" y="2472648"/>
            <a:ext cx="3408157" cy="236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Rectángulo 28"/>
          <p:cNvSpPr/>
          <p:nvPr/>
        </p:nvSpPr>
        <p:spPr>
          <a:xfrm>
            <a:off x="1364775" y="215078"/>
            <a:ext cx="2374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7% del pico, bajó 50%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0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02" y="258856"/>
            <a:ext cx="8639175" cy="6286500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707887" y="1132768"/>
            <a:ext cx="3561450" cy="5663819"/>
          </a:xfrm>
        </p:spPr>
        <p:txBody>
          <a:bodyPr>
            <a:normAutofit fontScale="92500" lnSpcReduction="10000"/>
          </a:bodyPr>
          <a:lstStyle/>
          <a:p>
            <a:r>
              <a:rPr lang="es-PE" sz="2200" b="1" u="sng" dirty="0">
                <a:solidFill>
                  <a:srgbClr val="FF0000"/>
                </a:solidFill>
              </a:rPr>
              <a:t>Fallecidos semanales bajan 55 fallecidos (17.8%)</a:t>
            </a:r>
            <a:endParaRPr lang="es-PE" sz="2200" dirty="0"/>
          </a:p>
          <a:p>
            <a:endParaRPr lang="es-PE" sz="2200" dirty="0"/>
          </a:p>
          <a:p>
            <a:r>
              <a:rPr lang="es-PE" sz="2200" dirty="0"/>
              <a:t>Lima metropolitana cae de nuevo, importantemente (28.2%)</a:t>
            </a:r>
          </a:p>
          <a:p>
            <a:endParaRPr lang="es-PE" sz="2200" dirty="0"/>
          </a:p>
          <a:p>
            <a:r>
              <a:rPr lang="es-PE" sz="2200" dirty="0"/>
              <a:t>Ocupación camas UCI y no UCI baja 3.2% y 1.8%, pero camas UCI disponibles bajan</a:t>
            </a:r>
            <a:endParaRPr lang="es-PE" sz="2200" b="1" u="sng" dirty="0">
              <a:solidFill>
                <a:srgbClr val="FF0000"/>
              </a:solidFill>
            </a:endParaRPr>
          </a:p>
          <a:p>
            <a:endParaRPr lang="es-PE" sz="2200" dirty="0"/>
          </a:p>
          <a:p>
            <a:r>
              <a:rPr lang="es-PE" sz="2200" dirty="0"/>
              <a:t>Positividad antigénica baja de 3.49% a 3.26% (0.23%)</a:t>
            </a:r>
          </a:p>
          <a:p>
            <a:endParaRPr lang="es-MX" sz="2200" dirty="0"/>
          </a:p>
          <a:p>
            <a:r>
              <a:rPr lang="es-MX" sz="2200" dirty="0"/>
              <a:t>Aparente avance de variante Delta en Lima y Callao, pero no en Arequipa. Datos con limitaciones</a:t>
            </a:r>
            <a:endParaRPr lang="es-PE" sz="2200" dirty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9060803" y="69291"/>
            <a:ext cx="3010173" cy="94371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600" u="sng" dirty="0">
                <a:latin typeface="Arial" panose="020B0604020202020204" pitchFamily="34" charset="0"/>
                <a:cs typeface="Arial" panose="020B0604020202020204" pitchFamily="34" charset="0"/>
              </a:rPr>
              <a:t>La pandemia esta semana</a:t>
            </a:r>
            <a:endParaRPr lang="es-PE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578193" y="1501251"/>
            <a:ext cx="1858867" cy="3125340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132794" y="2183839"/>
            <a:ext cx="1589330" cy="2292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81181" y="2702257"/>
            <a:ext cx="223821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711578" y="1304597"/>
            <a:ext cx="1415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Cayó 88.7% en 15 semanas </a:t>
            </a:r>
            <a:r>
              <a:rPr lang="es-MX" sz="1600" b="1" dirty="0">
                <a:solidFill>
                  <a:srgbClr val="FF0000"/>
                </a:solidFill>
              </a:rPr>
              <a:t>y luego subió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448165" y="4314979"/>
            <a:ext cx="1415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Cayó 95.0% en 19 semanas</a:t>
            </a:r>
            <a:endParaRPr lang="es-P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1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005" y="4808892"/>
            <a:ext cx="2771215" cy="2016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119" y="4807945"/>
            <a:ext cx="2771215" cy="20166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170" y="-27295"/>
            <a:ext cx="3838970" cy="27935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506269" y="2852886"/>
            <a:ext cx="47949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Costa Norte</a:t>
            </a:r>
          </a:p>
          <a:p>
            <a:pPr algn="ctr"/>
            <a:r>
              <a:rPr lang="es-MX" sz="2400" dirty="0"/>
              <a:t>Fallecidos suben en Piura. Pocas camas UCI en Tumbes y ocupación sube. Ocupación camas no UCI bajó</a:t>
            </a:r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33016" y="4248476"/>
            <a:ext cx="2410062" cy="18293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Fallecidos bajan algo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Camas UCI suben cuatro veces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Ocupación camas no UCI sube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alta en subida leve, irregular</a:t>
            </a:r>
          </a:p>
          <a:p>
            <a:pPr algn="r"/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729398" y="258983"/>
            <a:ext cx="2139937" cy="15834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Casi cero camas UCI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28615"/>
            <a:ext cx="3820386" cy="27799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4034118"/>
            <a:ext cx="3820386" cy="27799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079" y="28615"/>
            <a:ext cx="3225960" cy="234744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31514" y="589320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10390579" y="4727244"/>
            <a:ext cx="173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8822891" y="296273"/>
            <a:ext cx="2411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2% del pico, bajó 50%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973" y="2420527"/>
            <a:ext cx="3227654" cy="2348762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6363057" y="258983"/>
            <a:ext cx="129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4773786" y="258060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4229791" y="2389148"/>
            <a:ext cx="3379836" cy="2380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201717" y="290694"/>
            <a:ext cx="2629889" cy="5903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4%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369199" y="4303150"/>
            <a:ext cx="2629889" cy="9026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5% del pico, </a:t>
            </a:r>
            <a:r>
              <a:rPr lang="es-MX" sz="1600" b="1" dirty="0">
                <a:solidFill>
                  <a:srgbClr val="FF0000"/>
                </a:solidFill>
              </a:rPr>
              <a:t>subió 40%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Subieron Talara y </a:t>
            </a:r>
            <a:r>
              <a:rPr lang="es-MX" sz="1600" dirty="0" err="1">
                <a:solidFill>
                  <a:srgbClr val="FF0000"/>
                </a:solidFill>
              </a:rPr>
              <a:t>Ayabaca</a:t>
            </a:r>
            <a:endParaRPr lang="es-MX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16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624" y="1891378"/>
            <a:ext cx="3438006" cy="49666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3761" y="149973"/>
            <a:ext cx="7688239" cy="845107"/>
          </a:xfrm>
        </p:spPr>
        <p:txBody>
          <a:bodyPr>
            <a:normAutofit fontScale="90000"/>
          </a:bodyPr>
          <a:lstStyle/>
          <a:p>
            <a:r>
              <a:rPr lang="es-PE" sz="3800"/>
              <a:t>Tasa de mortalidad baja pero sigue alta aún en el centro-sur</a:t>
            </a:r>
            <a:endParaRPr lang="es-PE" sz="3800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03760" y="995081"/>
            <a:ext cx="7627869" cy="2635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Arequipa, Moquegua y Puno más Pasco tienen ≥2 fallecidos x millón</a:t>
            </a:r>
          </a:p>
          <a:p>
            <a:r>
              <a:rPr lang="es-ES" sz="2600" dirty="0"/>
              <a:t>Costa y sierra-selva norte sube</a:t>
            </a:r>
          </a:p>
          <a:p>
            <a:r>
              <a:rPr lang="es-ES" sz="2600" dirty="0"/>
              <a:t>Selva baja sube por Ucayali</a:t>
            </a:r>
          </a:p>
        </p:txBody>
      </p:sp>
      <p:pic>
        <p:nvPicPr>
          <p:cNvPr id="8" name="Marcador de contenido 3"/>
          <p:cNvPicPr>
            <a:picLocks noGrp="1" noChangeAspect="1"/>
          </p:cNvPicPr>
          <p:nvPr>
            <p:ph idx="1"/>
          </p:nvPr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4503760" cy="3277311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53" y="3332336"/>
            <a:ext cx="4845113" cy="35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r:link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6" y="3491896"/>
            <a:ext cx="4594274" cy="334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r:link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3656"/>
            <a:ext cx="4612294" cy="33563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434402"/>
            <a:ext cx="4612294" cy="33563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6090" y="26941"/>
            <a:ext cx="3061840" cy="1474314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/>
              <a:t>Ocupación de camas UCI y hospitalización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268611" y="42555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7" name="Rectángulo 16"/>
          <p:cNvSpPr/>
          <p:nvPr/>
        </p:nvSpPr>
        <p:spPr>
          <a:xfrm>
            <a:off x="9859229" y="3781921"/>
            <a:ext cx="2175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Hospitalización</a:t>
            </a:r>
            <a:endParaRPr lang="es-PE" sz="2400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4535146" y="1646352"/>
            <a:ext cx="3061840" cy="51980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000"/>
              </a:spcBef>
            </a:pPr>
            <a:r>
              <a:rPr lang="es-PE" dirty="0"/>
              <a:t>Camas UCI y no UCI operativas siguen bajando</a:t>
            </a:r>
          </a:p>
          <a:p>
            <a:pPr>
              <a:spcBef>
                <a:spcPts val="2000"/>
              </a:spcBef>
            </a:pPr>
            <a:r>
              <a:rPr lang="es-PE" dirty="0"/>
              <a:t>Camas UCI disponibles bajan por primera semana</a:t>
            </a:r>
          </a:p>
          <a:p>
            <a:pPr>
              <a:spcBef>
                <a:spcPts val="2000"/>
              </a:spcBef>
            </a:pPr>
            <a:r>
              <a:rPr lang="es-PE" b="1" u="sng" dirty="0" err="1">
                <a:solidFill>
                  <a:srgbClr val="FF0000"/>
                </a:solidFill>
              </a:rPr>
              <a:t>UCIs</a:t>
            </a:r>
            <a:r>
              <a:rPr lang="es-PE" b="1" u="sng" dirty="0">
                <a:solidFill>
                  <a:srgbClr val="FF0000"/>
                </a:solidFill>
              </a:rPr>
              <a:t>, ocupación de 61.4%</a:t>
            </a:r>
            <a:r>
              <a:rPr lang="es-PE" dirty="0"/>
              <a:t> </a:t>
            </a:r>
          </a:p>
          <a:p>
            <a:pPr marL="450850" lvl="1">
              <a:spcBef>
                <a:spcPts val="2000"/>
              </a:spcBef>
            </a:pPr>
            <a:r>
              <a:rPr lang="es-PE" dirty="0"/>
              <a:t>Baja 3.2%, gran caída</a:t>
            </a:r>
          </a:p>
          <a:p>
            <a:pPr>
              <a:spcBef>
                <a:spcPts val="2000"/>
              </a:spcBef>
            </a:pPr>
            <a:r>
              <a:rPr lang="es-PE" dirty="0"/>
              <a:t>26.4% ocupación en no UCI, baja 1.8%</a:t>
            </a:r>
            <a:endParaRPr lang="es-PE" u="sng" dirty="0"/>
          </a:p>
          <a:p>
            <a:pPr marL="450850" lvl="1">
              <a:lnSpc>
                <a:spcPct val="110000"/>
              </a:lnSpc>
              <a:spcBef>
                <a:spcPts val="0"/>
              </a:spcBef>
            </a:pPr>
            <a:r>
              <a:rPr lang="es-MX" dirty="0"/>
              <a:t>Retoma bajada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3" y="52976"/>
            <a:ext cx="4593296" cy="33425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69838" y="171597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3" name="Rectángulo 12"/>
          <p:cNvSpPr/>
          <p:nvPr/>
        </p:nvSpPr>
        <p:spPr>
          <a:xfrm>
            <a:off x="541240" y="4214879"/>
            <a:ext cx="2877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Hospitalización</a:t>
            </a:r>
            <a:endParaRPr lang="es-PE" sz="2000" dirty="0"/>
          </a:p>
        </p:txBody>
      </p:sp>
      <p:sp>
        <p:nvSpPr>
          <p:cNvPr id="14" name="Rectángulo 13"/>
          <p:cNvSpPr/>
          <p:nvPr/>
        </p:nvSpPr>
        <p:spPr>
          <a:xfrm>
            <a:off x="3534770" y="5636524"/>
            <a:ext cx="734268" cy="750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70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 txBox="1">
            <a:spLocks/>
          </p:cNvSpPr>
          <p:nvPr/>
        </p:nvSpPr>
        <p:spPr>
          <a:xfrm>
            <a:off x="8707887" y="1132768"/>
            <a:ext cx="3561450" cy="566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200" dirty="0"/>
              <a:t>Nuevo leve descenso semanal de 3.49% a 3.23% (0.23%). Desacelerado</a:t>
            </a:r>
          </a:p>
          <a:p>
            <a:endParaRPr lang="es-PE" sz="2200" dirty="0"/>
          </a:p>
          <a:p>
            <a:r>
              <a:rPr lang="es-PE" sz="2200" dirty="0"/>
              <a:t>~190,000 pruebas por semana pero menor últimas tres semanas</a:t>
            </a:r>
          </a:p>
          <a:p>
            <a:endParaRPr lang="es-PE" sz="2200" dirty="0"/>
          </a:p>
          <a:p>
            <a:r>
              <a:rPr lang="es-PE" sz="2200" dirty="0"/>
              <a:t>Podría faltar 25% en las última semanas. Estimados de semanas previas varían ligeramente </a:t>
            </a:r>
          </a:p>
          <a:p>
            <a:endParaRPr lang="es-PE" sz="2200" dirty="0"/>
          </a:p>
          <a:p>
            <a:r>
              <a:rPr lang="es-PE" sz="2200" dirty="0"/>
              <a:t>Positividad diaria y semanal estimada indirectamente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060803" y="6929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Positividad antigénica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8" y="54592"/>
            <a:ext cx="8732214" cy="67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/>
          <p:cNvSpPr txBox="1">
            <a:spLocks/>
          </p:cNvSpPr>
          <p:nvPr/>
        </p:nvSpPr>
        <p:spPr>
          <a:xfrm>
            <a:off x="-67643" y="1160064"/>
            <a:ext cx="3561450" cy="566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200" dirty="0"/>
              <a:t>Dos semanas de descenso acelerado de Lambda (“andina”) en Agosto</a:t>
            </a:r>
          </a:p>
          <a:p>
            <a:endParaRPr lang="es-PE" sz="2200" dirty="0"/>
          </a:p>
          <a:p>
            <a:r>
              <a:rPr lang="es-PE" sz="2200" dirty="0"/>
              <a:t>Sólo se observa Delta (“India”) en últimos datos: sesgo en el muestreo?</a:t>
            </a:r>
          </a:p>
          <a:p>
            <a:endParaRPr lang="es-PE" sz="2200" dirty="0"/>
          </a:p>
          <a:p>
            <a:r>
              <a:rPr lang="es-PE" sz="2200" dirty="0"/>
              <a:t>Gamma (“Brasil”), parece desaparecer muy rápidamente. Inusual y difícil de entender</a:t>
            </a:r>
          </a:p>
          <a:p>
            <a:endParaRPr lang="es-PE" sz="2200" dirty="0"/>
          </a:p>
          <a:p>
            <a:r>
              <a:rPr lang="es-PE" sz="2200" dirty="0"/>
              <a:t>Fuente: </a:t>
            </a:r>
            <a:r>
              <a:rPr lang="es-PE" sz="2200" dirty="0" err="1"/>
              <a:t>dashboard</a:t>
            </a:r>
            <a:r>
              <a:rPr lang="es-PE" sz="2200" dirty="0"/>
              <a:t> INS. </a:t>
            </a:r>
            <a:r>
              <a:rPr lang="es-PE" sz="2200" b="1" dirty="0">
                <a:solidFill>
                  <a:srgbClr val="FF0000"/>
                </a:solidFill>
              </a:rPr>
              <a:t>Datos atrasados, riesgo de muestreo direccionado y posibles sesgos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2441" y="13753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Variantes en Lima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645" y="40944"/>
            <a:ext cx="8766411" cy="67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848501"/>
            <a:ext cx="9144000" cy="2387600"/>
          </a:xfrm>
        </p:spPr>
        <p:txBody>
          <a:bodyPr/>
          <a:lstStyle/>
          <a:p>
            <a:r>
              <a:rPr lang="es-MX" b="1" dirty="0"/>
              <a:t>Análisis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701727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118" y="-1"/>
            <a:ext cx="10515600" cy="794057"/>
          </a:xfrm>
        </p:spPr>
        <p:txBody>
          <a:bodyPr>
            <a:normAutofit/>
          </a:bodyPr>
          <a:lstStyle/>
          <a:p>
            <a:pPr algn="ctr"/>
            <a:r>
              <a:rPr lang="es-PE" dirty="0"/>
              <a:t>Fallecidos semanales por región*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6278904"/>
            <a:ext cx="8511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* Datos de la semana actual incompletos. Totales de fila incluyen semanas no mostradas</a:t>
            </a:r>
          </a:p>
          <a:p>
            <a:r>
              <a:rPr lang="es-ES" dirty="0"/>
              <a:t>Records semanales de pandemia (rojo) y 2a ola (amarillo)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0000"/>
                </a:solidFill>
              </a:rPr>
              <a:t>Caída nacional: 17.8%, doble de la semana previa</a:t>
            </a:r>
          </a:p>
          <a:p>
            <a:pPr marL="355600" lvl="1" indent="-133350"/>
            <a:r>
              <a:rPr lang="es-ES" dirty="0"/>
              <a:t>Lima metropolitana: 28.2%, sube luego de dos caídas</a:t>
            </a:r>
          </a:p>
          <a:p>
            <a:pPr marL="355600" lvl="1" indent="-133350"/>
            <a:r>
              <a:rPr lang="es-ES" dirty="0"/>
              <a:t>Fuera de Lima cae 13.8%, casi igual que semana previa</a:t>
            </a:r>
          </a:p>
          <a:p>
            <a:pPr marL="355600" lvl="1" indent="-133350"/>
            <a:r>
              <a:rPr lang="es-ES" dirty="0"/>
              <a:t>Lima metro, Callao, Junín y Cusco: 64% de la caída</a:t>
            </a:r>
          </a:p>
          <a:p>
            <a:endParaRPr lang="es-ES" dirty="0"/>
          </a:p>
          <a:p>
            <a:r>
              <a:rPr lang="es-ES" dirty="0"/>
              <a:t>Subidas muy pequeñas (2-6) en siete regiones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La Libertad: máximo de cinco semanas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Ucayali: Máximo de siete semanas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DIRIS Lima Este: Máximo de cinco semanas</a:t>
            </a:r>
          </a:p>
          <a:p>
            <a:endParaRPr lang="es-ES" dirty="0"/>
          </a:p>
          <a:p>
            <a:r>
              <a:rPr lang="es-ES" dirty="0"/>
              <a:t>Estancamiento regional sigue</a:t>
            </a:r>
          </a:p>
          <a:p>
            <a:pPr marL="355600" lvl="1" indent="-133350"/>
            <a:r>
              <a:rPr lang="es-ES" dirty="0"/>
              <a:t>Una región crece poco (2) y ocho no crecen (±1), 12 y 13 las semanas previas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8" y="650194"/>
            <a:ext cx="8439850" cy="56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9196582" y="1392074"/>
            <a:ext cx="3140994" cy="4421022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Sólo Tumbes sigue con ≤5 camas disponibles*, Loreto y Moquegua ya no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231 camas UCI disponibles en Lima, similar a 235 la semana previa y 198, 189, 174 y 115 antes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Suben**</a:t>
            </a:r>
            <a:r>
              <a:rPr lang="es-PE" sz="1600" dirty="0">
                <a:solidFill>
                  <a:srgbClr val="002060"/>
                </a:solidFill>
              </a:rPr>
              <a:t> Amazonas (2.4%) y Tumbes (3.7%) en el norte, Apurímac (9.1%), Cusco (1.2%) y Puno (6.7%) en el sur más  Huánuco (1.7%). </a:t>
            </a:r>
            <a:r>
              <a:rPr lang="es-ES" sz="1600" dirty="0">
                <a:solidFill>
                  <a:srgbClr val="002060"/>
                </a:solidFill>
              </a:rPr>
              <a:t>Amazonas repite. Cusco retomó subida. Tumbes estuvo estancado la semana previa. </a:t>
            </a:r>
            <a:r>
              <a:rPr lang="es-PE" sz="1600" dirty="0">
                <a:solidFill>
                  <a:srgbClr val="002060"/>
                </a:solidFill>
              </a:rPr>
              <a:t>Siete semanas previas subieron 4-6 regiones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rgbClr val="002060"/>
                </a:solidFill>
              </a:rPr>
              <a:t>Se mantienen (±1%): La Libertad, Ancash e Ica en la costa más Junín.  Ancash bajó semana pasada. Seis semanas previas se mantienen 4-6 regiones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278470" y="2058"/>
            <a:ext cx="2913530" cy="1471899"/>
          </a:xfrm>
        </p:spPr>
        <p:txBody>
          <a:bodyPr>
            <a:noAutofit/>
          </a:bodyPr>
          <a:lstStyle/>
          <a:p>
            <a:pPr algn="ctr"/>
            <a:r>
              <a:rPr lang="es-PE" sz="3200" b="1" u="sng" dirty="0">
                <a:solidFill>
                  <a:srgbClr val="FF0000"/>
                </a:solidFill>
              </a:rPr>
              <a:t>Alta ocupación </a:t>
            </a:r>
            <a:r>
              <a:rPr lang="es-PE" sz="3200" dirty="0"/>
              <a:t>de camas UCI: 61.4%, cae 3.2%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701610" y="495133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CC34ABD-8280-4F08-81A8-653262F99359}"/>
              </a:ext>
            </a:extLst>
          </p:cNvPr>
          <p:cNvGrpSpPr/>
          <p:nvPr/>
        </p:nvGrpSpPr>
        <p:grpSpPr>
          <a:xfrm>
            <a:off x="0" y="0"/>
            <a:ext cx="9224683" cy="6712798"/>
            <a:chOff x="11972" y="72601"/>
            <a:chExt cx="9224683" cy="6712798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2" r:link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2" y="72601"/>
              <a:ext cx="9224683" cy="6712798"/>
            </a:xfrm>
            <a:prstGeom prst="rect">
              <a:avLst/>
            </a:prstGeom>
          </p:spPr>
        </p:pic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E71B6E95-452D-4D07-AE28-655852F0EEB2}"/>
                </a:ext>
              </a:extLst>
            </p:cNvPr>
            <p:cNvGrpSpPr/>
            <p:nvPr/>
          </p:nvGrpSpPr>
          <p:grpSpPr>
            <a:xfrm>
              <a:off x="684461" y="893616"/>
              <a:ext cx="5350117" cy="4990874"/>
              <a:chOff x="684461" y="893616"/>
              <a:chExt cx="5350117" cy="4990874"/>
            </a:xfrm>
          </p:grpSpPr>
          <p:sp>
            <p:nvSpPr>
              <p:cNvPr id="18" name="Rectángulo 17"/>
              <p:cNvSpPr/>
              <p:nvPr/>
            </p:nvSpPr>
            <p:spPr>
              <a:xfrm>
                <a:off x="2090179" y="1874108"/>
                <a:ext cx="11716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b="1" dirty="0">
                    <a:solidFill>
                      <a:srgbClr val="FF0000"/>
                    </a:solidFill>
                  </a:rPr>
                  <a:t>**</a:t>
                </a:r>
                <a:endParaRPr lang="es-PE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4856141" y="3948439"/>
                <a:ext cx="11716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b="1" dirty="0">
                    <a:solidFill>
                      <a:srgbClr val="FF0000"/>
                    </a:solidFill>
                  </a:rPr>
                  <a:t>**</a:t>
                </a:r>
                <a:endParaRPr lang="es-PE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4862957" y="1903684"/>
                <a:ext cx="11716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b="1" dirty="0">
                    <a:solidFill>
                      <a:srgbClr val="FF0000"/>
                    </a:solidFill>
                  </a:rPr>
                  <a:t>**</a:t>
                </a:r>
                <a:endParaRPr lang="es-PE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52693" y="893616"/>
                <a:ext cx="11716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b="1" dirty="0">
                    <a:solidFill>
                      <a:srgbClr val="FF0000"/>
                    </a:solidFill>
                  </a:rPr>
                  <a:t>**</a:t>
                </a:r>
                <a:endParaRPr lang="es-PE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684461" y="895888"/>
                <a:ext cx="11716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b="1" dirty="0">
                    <a:solidFill>
                      <a:srgbClr val="FF0000"/>
                    </a:solidFill>
                  </a:rPr>
                  <a:t>**</a:t>
                </a:r>
                <a:endParaRPr lang="es-PE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686733" y="5238159"/>
                <a:ext cx="11716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PE" sz="3600" b="1" dirty="0">
                    <a:solidFill>
                      <a:srgbClr val="FF0000"/>
                    </a:solidFill>
                  </a:rPr>
                  <a:t>**</a:t>
                </a:r>
                <a:endParaRPr lang="es-PE" sz="3600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153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0" y="28950"/>
            <a:ext cx="9384435" cy="682904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326579" y="397646"/>
            <a:ext cx="2874518" cy="1786000"/>
          </a:xfrm>
        </p:spPr>
        <p:txBody>
          <a:bodyPr>
            <a:noAutofit/>
          </a:bodyPr>
          <a:lstStyle/>
          <a:p>
            <a:pPr algn="ctr"/>
            <a:r>
              <a:rPr lang="es-PE" sz="3200" b="1" dirty="0"/>
              <a:t>Ocupación de camas de no UCI sigue cayendo y baja 1.8%</a:t>
            </a: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9421582" y="2665388"/>
            <a:ext cx="2770417" cy="4182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Sube &gt;1%* en Loreto (2.0%). Subieron 10 regiones la semana previa y 3-5 en las últimas cuatro anteriores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Se mantiene (±1%) y ocupación &gt;30%**: Lima metropolitana y Callao más Lambayeque. Lima y Callao venían de subir tres semanas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728240" y="1898499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3528311" y="2883413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348066" y="2478532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765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36272</TotalTime>
  <Words>1641</Words>
  <Application>Microsoft Office PowerPoint</Application>
  <PresentationFormat>Panorámica</PresentationFormat>
  <Paragraphs>263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Situación Epidemiológica de la COVID-19 al 28 de Agosto del 2021</vt:lpstr>
      <vt:lpstr>La pandemia esta semana</vt:lpstr>
      <vt:lpstr>Ocupación de camas UCI y hospitalización</vt:lpstr>
      <vt:lpstr>Presentación de PowerPoint</vt:lpstr>
      <vt:lpstr>Presentación de PowerPoint</vt:lpstr>
      <vt:lpstr>Análisis regional</vt:lpstr>
      <vt:lpstr>Fallecidos semanales por región*</vt:lpstr>
      <vt:lpstr>Alta ocupación de camas UCI: 61.4%, cae 3.2%</vt:lpstr>
      <vt:lpstr>Ocupación de camas de no UCI sigue cayendo y baja 1.8%</vt:lpstr>
      <vt:lpstr>Presentación de PowerPoint</vt:lpstr>
      <vt:lpstr>Cambios inciertos en variantes</vt:lpstr>
      <vt:lpstr>Análisis macro-regional y regional</vt:lpstr>
      <vt:lpstr>Lima y Callao en subida</vt:lpstr>
      <vt:lpstr>Costa Centro  Fallecidos bajan. Ocupación UCI se mantiene en Ancash e Ica. Ocupación camas no UCI no baja en Lima metropolitana y Callao tras subir tres semanas</vt:lpstr>
      <vt:lpstr>Costa Sur Fallecidos suben en Arequipa. Ocupación camas UCI y no UCI baja</vt:lpstr>
      <vt:lpstr>Sierra/Selva Sur Fallecidos suben en Ayacucho. Ocupación camas UCI sube en Apurímac, Cusco y Puno. Ocupación no UCI baja</vt:lpstr>
      <vt:lpstr>Sierra/Selva Centro Fallecidos suben en Pasco. Ocupación UCI sube en Huánuco. Ocupación camas no UCI baja</vt:lpstr>
      <vt:lpstr>Selva Baja  Fallecidos suben en Ucayali. Ocupación camas UCI baja. Ocupación camas no UCI sube en Loreto</vt:lpstr>
      <vt:lpstr>Sierra/Selva Norte Fallecidos suben en Cajamarca. En Amazonas ocupación camas UCI subió. Ocupación no UCI baja</vt:lpstr>
      <vt:lpstr>Presentación de PowerPoint</vt:lpstr>
      <vt:lpstr>Tasa de mortalidad baja pero sigue alta aún en el centro-sur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Willy Lescano</dc:creator>
  <cp:lastModifiedBy>Johar</cp:lastModifiedBy>
  <cp:revision>1014</cp:revision>
  <cp:lastPrinted>2021-07-05T19:20:30Z</cp:lastPrinted>
  <dcterms:created xsi:type="dcterms:W3CDTF">2020-07-09T22:59:19Z</dcterms:created>
  <dcterms:modified xsi:type="dcterms:W3CDTF">2021-08-31T06:34:09Z</dcterms:modified>
</cp:coreProperties>
</file>